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39" r:id="rId9"/>
    <p:sldId id="340" r:id="rId10"/>
    <p:sldId id="258" r:id="rId11"/>
    <p:sldId id="270" r:id="rId12"/>
    <p:sldId id="265" r:id="rId13"/>
    <p:sldId id="266" r:id="rId14"/>
    <p:sldId id="267" r:id="rId15"/>
    <p:sldId id="269" r:id="rId16"/>
    <p:sldId id="300" r:id="rId17"/>
    <p:sldId id="309" r:id="rId18"/>
    <p:sldId id="301" r:id="rId19"/>
    <p:sldId id="342" r:id="rId20"/>
    <p:sldId id="341" r:id="rId21"/>
    <p:sldId id="302" r:id="rId22"/>
    <p:sldId id="308" r:id="rId23"/>
    <p:sldId id="310" r:id="rId24"/>
    <p:sldId id="303" r:id="rId25"/>
    <p:sldId id="311" r:id="rId26"/>
    <p:sldId id="317" r:id="rId27"/>
    <p:sldId id="307" r:id="rId28"/>
    <p:sldId id="314" r:id="rId29"/>
    <p:sldId id="315" r:id="rId30"/>
    <p:sldId id="316" r:id="rId31"/>
    <p:sldId id="304" r:id="rId32"/>
    <p:sldId id="305" r:id="rId33"/>
    <p:sldId id="322" r:id="rId34"/>
    <p:sldId id="323" r:id="rId35"/>
    <p:sldId id="324" r:id="rId36"/>
    <p:sldId id="327" r:id="rId37"/>
    <p:sldId id="325" r:id="rId38"/>
    <p:sldId id="328" r:id="rId39"/>
    <p:sldId id="326" r:id="rId40"/>
    <p:sldId id="272" r:id="rId41"/>
    <p:sldId id="277" r:id="rId42"/>
    <p:sldId id="329" r:id="rId43"/>
    <p:sldId id="278" r:id="rId44"/>
    <p:sldId id="279" r:id="rId45"/>
    <p:sldId id="280" r:id="rId46"/>
    <p:sldId id="313" r:id="rId47"/>
    <p:sldId id="330" r:id="rId48"/>
    <p:sldId id="331" r:id="rId49"/>
    <p:sldId id="332" r:id="rId50"/>
    <p:sldId id="334" r:id="rId51"/>
    <p:sldId id="333" r:id="rId52"/>
    <p:sldId id="281" r:id="rId53"/>
    <p:sldId id="284" r:id="rId54"/>
    <p:sldId id="285" r:id="rId55"/>
    <p:sldId id="335" r:id="rId56"/>
    <p:sldId id="336" r:id="rId57"/>
    <p:sldId id="337" r:id="rId58"/>
    <p:sldId id="338" r:id="rId59"/>
    <p:sldId id="343" r:id="rId60"/>
    <p:sldId id="344" r:id="rId61"/>
    <p:sldId id="287" r:id="rId62"/>
    <p:sldId id="34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312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29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40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52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67209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facts about molecular interactions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roteins </a:t>
            </a:r>
            <a:r>
              <a:rPr lang="en-US" sz="2400" dirty="0"/>
              <a:t>interact with a spectrum of binding </a:t>
            </a:r>
            <a:r>
              <a:rPr lang="en-US" sz="2400" dirty="0" smtClean="0"/>
              <a:t>affinities (</a:t>
            </a:r>
            <a:r>
              <a:rPr lang="en-US" sz="2400" dirty="0" smtClean="0"/>
              <a:t>from </a:t>
            </a:r>
            <a:r>
              <a:rPr lang="en-US" sz="2400" dirty="0" err="1"/>
              <a:t>millimolar</a:t>
            </a:r>
            <a:r>
              <a:rPr lang="en-US" sz="2400" dirty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), </a:t>
            </a:r>
            <a:r>
              <a:rPr lang="en-US" sz="2400" dirty="0"/>
              <a:t>depending on </a:t>
            </a:r>
            <a:r>
              <a:rPr lang="en-US" sz="2400" dirty="0" smtClean="0"/>
              <a:t>the type </a:t>
            </a:r>
            <a:r>
              <a:rPr lang="en-US" sz="2400" dirty="0"/>
              <a:t>of interaction </a:t>
            </a:r>
            <a:r>
              <a:rPr lang="en-US" sz="2400" dirty="0" smtClean="0"/>
              <a:t>and signaling needed (Chen et al. Protein </a:t>
            </a:r>
            <a:r>
              <a:rPr lang="en-US" sz="2400" dirty="0"/>
              <a:t>Sci. 2013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proteins maintain </a:t>
            </a:r>
            <a:r>
              <a:rPr lang="en-US" sz="2400" dirty="0"/>
              <a:t>a high degree of specificity for </a:t>
            </a:r>
            <a:r>
              <a:rPr lang="en-US" sz="2400" dirty="0" smtClean="0"/>
              <a:t>their partners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proteins </a:t>
            </a:r>
            <a:r>
              <a:rPr lang="en-US" sz="2400" dirty="0" smtClean="0"/>
              <a:t>exhibit </a:t>
            </a:r>
            <a:r>
              <a:rPr lang="en-US" sz="2400" dirty="0"/>
              <a:t>specificity for multiple partners </a:t>
            </a:r>
            <a:r>
              <a:rPr lang="en-US" sz="2400" dirty="0" smtClean="0"/>
              <a:t>(Reichmann et al. </a:t>
            </a:r>
            <a:r>
              <a:rPr lang="en-US" sz="2400" dirty="0" err="1"/>
              <a:t>Curr</a:t>
            </a:r>
            <a:r>
              <a:rPr lang="en-US" sz="2400" dirty="0"/>
              <a:t>. </a:t>
            </a:r>
            <a:r>
              <a:rPr lang="en-US" sz="2400" dirty="0" err="1"/>
              <a:t>Opin</a:t>
            </a:r>
            <a:r>
              <a:rPr lang="en-US" sz="2400" dirty="0"/>
              <a:t>. </a:t>
            </a:r>
            <a:r>
              <a:rPr lang="en-US" sz="2400" dirty="0" err="1"/>
              <a:t>Struct</a:t>
            </a:r>
            <a:r>
              <a:rPr lang="en-US" sz="2400" dirty="0"/>
              <a:t>. Biol. 2007</a:t>
            </a:r>
            <a:r>
              <a:rPr lang="en-US" sz="2400" dirty="0" smtClean="0"/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nature of the </a:t>
            </a:r>
            <a:r>
              <a:rPr lang="en-US" sz="2400" b="1" dirty="0" smtClean="0">
                <a:solidFill>
                  <a:srgbClr val="FF0000"/>
                </a:solidFill>
              </a:rPr>
              <a:t>interaction surface </a:t>
            </a:r>
            <a:r>
              <a:rPr lang="en-US" sz="2400" dirty="0" smtClean="0"/>
              <a:t>determines how proteins interact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detailed knowledge of the interaction surfaces of proteins </a:t>
            </a:r>
            <a:r>
              <a:rPr lang="en-US" sz="2400" dirty="0" smtClean="0"/>
              <a:t>and their </a:t>
            </a:r>
            <a:r>
              <a:rPr lang="en-US" sz="2400" dirty="0"/>
              <a:t>energetics is necessary to understand the regulatory mechanisms of biochemical pathways </a:t>
            </a:r>
            <a:r>
              <a:rPr lang="en-US" sz="2400" dirty="0" smtClean="0"/>
              <a:t>(especially to modulate or block </a:t>
            </a:r>
            <a:r>
              <a:rPr lang="en-US" sz="2400" dirty="0"/>
              <a:t>these pathways for therapeutic </a:t>
            </a:r>
            <a:r>
              <a:rPr lang="en-US" sz="2400" dirty="0" smtClean="0"/>
              <a:t>purposes)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95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facts </a:t>
            </a:r>
            <a:r>
              <a:rPr lang="en-US" dirty="0" smtClean="0">
                <a:solidFill>
                  <a:schemeClr val="bg1"/>
                </a:solidFill>
              </a:rPr>
              <a:t>about interaction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513621"/>
            <a:ext cx="889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area of </a:t>
            </a:r>
            <a:r>
              <a:rPr lang="en-US" sz="2400" dirty="0"/>
              <a:t>PPI </a:t>
            </a:r>
            <a:r>
              <a:rPr lang="en-US" sz="2400" dirty="0" smtClean="0"/>
              <a:t>interfaces </a:t>
            </a:r>
            <a:r>
              <a:rPr lang="en-US" sz="2400" dirty="0"/>
              <a:t>is </a:t>
            </a:r>
            <a:r>
              <a:rPr lang="en-US" sz="2400" dirty="0" smtClean="0"/>
              <a:t>large (1000 </a:t>
            </a:r>
            <a:r>
              <a:rPr lang="en-US" sz="2400" dirty="0"/>
              <a:t>to 4000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Standard-</a:t>
            </a:r>
            <a:r>
              <a:rPr lang="en-US" sz="2400" dirty="0"/>
              <a:t>sized interfaces are 1200 to 2000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Short</a:t>
            </a:r>
            <a:r>
              <a:rPr lang="en-US" sz="2400" dirty="0"/>
              <a:t>-lived and low-stability </a:t>
            </a:r>
            <a:r>
              <a:rPr lang="en-US" sz="2400" dirty="0" smtClean="0"/>
              <a:t>complexes -&gt; smaller </a:t>
            </a:r>
            <a:r>
              <a:rPr lang="en-US" sz="2400" dirty="0"/>
              <a:t>interfaces </a:t>
            </a:r>
            <a:r>
              <a:rPr lang="en-US" sz="2400" dirty="0" smtClean="0"/>
              <a:t>(1150</a:t>
            </a:r>
            <a:r>
              <a:rPr lang="en-US" sz="2400" dirty="0"/>
              <a:t>–1200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large </a:t>
            </a:r>
            <a:r>
              <a:rPr lang="en-US" sz="2400" dirty="0"/>
              <a:t>surfaces </a:t>
            </a:r>
            <a:r>
              <a:rPr lang="en-US" sz="2400" dirty="0" smtClean="0"/>
              <a:t>(2000</a:t>
            </a:r>
            <a:r>
              <a:rPr lang="en-US" sz="2400" dirty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4600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</a:t>
            </a:r>
            <a:r>
              <a:rPr lang="en-US" sz="2400" dirty="0"/>
              <a:t>and particular </a:t>
            </a:r>
            <a:r>
              <a:rPr lang="en-US" sz="2400" dirty="0" smtClean="0"/>
              <a:t>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</a:t>
            </a:r>
            <a:r>
              <a:rPr lang="en-US" sz="2400" dirty="0"/>
              <a:t>-proteins and </a:t>
            </a:r>
            <a:r>
              <a:rPr lang="en-US" sz="2400" dirty="0" smtClean="0"/>
              <a:t>other components </a:t>
            </a:r>
            <a:r>
              <a:rPr lang="en-US" sz="2400" dirty="0"/>
              <a:t>of the signal transduction </a:t>
            </a:r>
            <a:r>
              <a:rPr lang="en-US" sz="2400" dirty="0" smtClean="0"/>
              <a:t>system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Protein-small molecule interaction surfaces have an area of 300 to 1000 Å2. </a:t>
            </a:r>
          </a:p>
        </p:txBody>
      </p:sp>
    </p:spTree>
    <p:extLst>
      <p:ext uri="{BB962C8B-B14F-4D97-AF65-F5344CB8AC3E}">
        <p14:creationId xmlns:p14="http://schemas.microsoft.com/office/powerpoint/2010/main" val="371001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 marL="0" indent="0">
              <a:buNone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230531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facts about PPI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Surfaces of </a:t>
            </a:r>
            <a:r>
              <a:rPr lang="en-US" sz="2800" dirty="0" smtClean="0"/>
              <a:t>PPIs </a:t>
            </a:r>
            <a:r>
              <a:rPr lang="en-US" sz="2800" dirty="0"/>
              <a:t>are generally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lack the grooves and pockets that are present at the surfaces of proteins that bind to small </a:t>
            </a:r>
            <a:r>
              <a:rPr lang="en-US" sz="2800" dirty="0" smtClean="0"/>
              <a:t>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PPI surfaces </a:t>
            </a:r>
            <a:r>
              <a:rPr lang="en-US" sz="2800" dirty="0"/>
              <a:t>are generally hydrophobic in </a:t>
            </a:r>
            <a:r>
              <a:rPr lang="en-US" sz="2800" dirty="0" smtClean="0"/>
              <a:t>nature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together.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</a:t>
            </a:r>
            <a:r>
              <a:rPr lang="en-US" sz="2800" dirty="0"/>
              <a:t>regions </a:t>
            </a:r>
            <a:r>
              <a:rPr lang="en-US" sz="2800" dirty="0" smtClean="0"/>
              <a:t>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28898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 region of protein surface is called a hot spot when replacement of an amino acid residue by alanine </a:t>
            </a:r>
            <a:r>
              <a:rPr lang="en-US" sz="2400" dirty="0" smtClean="0"/>
              <a:t>in that </a:t>
            </a:r>
            <a:r>
              <a:rPr lang="en-US" sz="2400" dirty="0"/>
              <a:t>spot lowers the free energy of binding by at least 2 kcal/</a:t>
            </a:r>
            <a:r>
              <a:rPr lang="en-US" sz="2400" dirty="0" err="1"/>
              <a:t>mol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302005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4967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070" y="1787145"/>
            <a:ext cx="89058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/ELIXIR-ITA-training/SysBiol2015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 et al. </a:t>
            </a:r>
            <a:r>
              <a:rPr lang="en-US" dirty="0"/>
              <a:t>Predicting permanent and transient protein-protein </a:t>
            </a:r>
            <a:r>
              <a:rPr lang="en-US" dirty="0" smtClean="0"/>
              <a:t>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</a:t>
            </a:r>
            <a:r>
              <a:rPr lang="en-US" dirty="0" smtClean="0"/>
              <a:t>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Bendell</a:t>
            </a:r>
            <a:r>
              <a:rPr lang="en-US" dirty="0" smtClean="0"/>
              <a:t> et al. </a:t>
            </a:r>
            <a:r>
              <a:rPr lang="en-US" dirty="0"/>
              <a:t>Transient protein-protein interface prediction: datasets, features, algorithms, and the RAD-T </a:t>
            </a:r>
            <a:r>
              <a:rPr lang="en-US" dirty="0" smtClean="0"/>
              <a:t>predictor. BMC Bioinformatics 2013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Suggested readings: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1973502</TotalTime>
  <Words>3438</Words>
  <Application>Microsoft Macintosh PowerPoint</Application>
  <PresentationFormat>On-screen Show (4:3)</PresentationFormat>
  <Paragraphs>369</Paragraphs>
  <Slides>62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Some facts about molecular interactions</vt:lpstr>
      <vt:lpstr>Some facts about interaction surfaces</vt:lpstr>
      <vt:lpstr>More facts about PPI surfaces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273</cp:revision>
  <dcterms:created xsi:type="dcterms:W3CDTF">2015-09-09T16:30:07Z</dcterms:created>
  <dcterms:modified xsi:type="dcterms:W3CDTF">2015-12-15T08:29:55Z</dcterms:modified>
</cp:coreProperties>
</file>